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97" r:id="rId31"/>
    <p:sldId id="25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2626"/>
    <a:srgbClr val="F5504E"/>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4144" autoAdjust="0"/>
  </p:normalViewPr>
  <p:slideViewPr>
    <p:cSldViewPr snapToGrid="0">
      <p:cViewPr varScale="1">
        <p:scale>
          <a:sx n="75" d="100"/>
          <a:sy n="75" d="100"/>
        </p:scale>
        <p:origin x="-5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6/29/2016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discuss a method to extend the depth of field of cameras </a:t>
            </a:r>
            <a:r>
              <a:rPr lang="en-US" baseline="0" dirty="0"/>
              <a:t>by combining multiple images obtained while rotating a lens.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a:t>
            </a:r>
            <a:r>
              <a:rPr lang="en-US" baseline="0" dirty="0"/>
              <a:t> example, consider a scene containing three playing cards at three different depths.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11</a:t>
            </a:fld>
            <a:endParaRPr lang="en-US"/>
          </a:p>
        </p:txBody>
      </p:sp>
    </p:spTree>
    <p:extLst>
      <p:ext uri="{BB962C8B-B14F-4D97-AF65-F5344CB8AC3E}">
        <p14:creationId xmlns:p14="http://schemas.microsoft.com/office/powerpoint/2010/main" val="9495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only the front card is in focus. The in-focus regions are detected using a Laplacian of Gaussian operator.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12</a:t>
            </a:fld>
            <a:endParaRPr lang="en-US"/>
          </a:p>
        </p:txBody>
      </p:sp>
    </p:spTree>
    <p:extLst>
      <p:ext uri="{BB962C8B-B14F-4D97-AF65-F5344CB8AC3E}">
        <p14:creationId xmlns:p14="http://schemas.microsoft.com/office/powerpoint/2010/main" val="26894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image is captured while focusing on the middle card.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13</a:t>
            </a:fld>
            <a:endParaRPr lang="en-US"/>
          </a:p>
        </p:txBody>
      </p:sp>
    </p:spTree>
    <p:extLst>
      <p:ext uri="{BB962C8B-B14F-4D97-AF65-F5344CB8AC3E}">
        <p14:creationId xmlns:p14="http://schemas.microsoft.com/office/powerpoint/2010/main" val="18135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a:t>
            </a:r>
            <a:r>
              <a:rPr lang="en-US" baseline="0" dirty="0"/>
              <a:t> image with the rear card in focus is captured.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14</a:t>
            </a:fld>
            <a:endParaRPr lang="en-US"/>
          </a:p>
        </p:txBody>
      </p:sp>
    </p:spTree>
    <p:extLst>
      <p:ext uri="{BB962C8B-B14F-4D97-AF65-F5344CB8AC3E}">
        <p14:creationId xmlns:p14="http://schemas.microsoft.com/office/powerpoint/2010/main" val="32785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individual images</a:t>
            </a:r>
            <a:r>
              <a:rPr lang="en-US" baseline="0" dirty="0"/>
              <a:t> in the stack have varying magnifications. They are first registered and then blended to synthesize an all-in-focus image.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method called Scheimpflug imaging, the lens is rotated about a pivot inducing a rotation of the plane of sharp focus. </a:t>
            </a:r>
          </a:p>
          <a:p>
            <a:r>
              <a:rPr lang="en-US" baseline="0" dirty="0"/>
              <a:t>Using appropriate tilts, the plane of sharp focus can be aligned to bring portions of the foreground and background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a:t>
            </a:r>
            <a:r>
              <a:rPr lang="en-US" baseline="0" dirty="0"/>
              <a:t> we tilt the lens about the entrance pupil while capturing images of the scene.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18</a:t>
            </a:fld>
            <a:endParaRPr lang="en-US"/>
          </a:p>
        </p:txBody>
      </p:sp>
    </p:spTree>
    <p:extLst>
      <p:ext uri="{BB962C8B-B14F-4D97-AF65-F5344CB8AC3E}">
        <p14:creationId xmlns:p14="http://schemas.microsoft.com/office/powerpoint/2010/main" val="149805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 of sharp focus and the</a:t>
            </a:r>
            <a:r>
              <a:rPr lang="en-US" baseline="0" dirty="0"/>
              <a:t> depth of field sweeps through the scene forming regions in sharp focus across the stack which can be selectively blended as discussed previously.</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Zemax based proof of concept simulation of our method, in which we rotate a 24 mm focal length symmetric lens about its entrance pupil.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25</a:t>
            </a:fld>
            <a:endParaRPr lang="en-US"/>
          </a:p>
        </p:txBody>
      </p:sp>
    </p:spTree>
    <p:extLst>
      <p:ext uri="{BB962C8B-B14F-4D97-AF65-F5344CB8AC3E}">
        <p14:creationId xmlns:p14="http://schemas.microsoft.com/office/powerpoint/2010/main" val="83779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of</a:t>
            </a:r>
            <a:r>
              <a:rPr lang="en-US" baseline="0" dirty="0"/>
              <a:t> the scene captured under lens tilt is shifted and contains portions of all three cards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common experience that a lens cannot focus at multiple depths at a time, causing parts of the image to appear blurry.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lens is tilted</a:t>
            </a:r>
            <a:r>
              <a:rPr lang="en-US" baseline="0" dirty="0"/>
              <a:t> in both clockwise and anticlockwise directions.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27</a:t>
            </a:fld>
            <a:endParaRPr lang="en-US"/>
          </a:p>
        </p:txBody>
      </p:sp>
    </p:spTree>
    <p:extLst>
      <p:ext uri="{BB962C8B-B14F-4D97-AF65-F5344CB8AC3E}">
        <p14:creationId xmlns:p14="http://schemas.microsoft.com/office/powerpoint/2010/main" val="5490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stack contains 13 images obtained under uniform tilts of the lens between plus minus eight degrees.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28</a:t>
            </a:fld>
            <a:endParaRPr lang="en-US"/>
          </a:p>
        </p:txBody>
      </p:sp>
    </p:spTree>
    <p:extLst>
      <p:ext uri="{BB962C8B-B14F-4D97-AF65-F5344CB8AC3E}">
        <p14:creationId xmlns:p14="http://schemas.microsoft.com/office/powerpoint/2010/main" val="4030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a:t>
            </a:r>
            <a:r>
              <a:rPr lang="en-US" baseline="0" dirty="0"/>
              <a:t> geometric model of Scheimpflug imaging, we have derived a closed form expression of the inter-image homography that is used to register the images in the stack. Following registration, we create a composite image that contains all portions of the scene in focus.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29</a:t>
            </a:fld>
            <a:endParaRPr lang="en-US"/>
          </a:p>
        </p:txBody>
      </p:sp>
    </p:spTree>
    <p:extLst>
      <p:ext uri="{BB962C8B-B14F-4D97-AF65-F5344CB8AC3E}">
        <p14:creationId xmlns:p14="http://schemas.microsoft.com/office/powerpoint/2010/main" val="316269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method is simple and it can used to extend the depth of field of scheimpflug cameras.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30</a:t>
            </a:fld>
            <a:endParaRPr lang="en-US"/>
          </a:p>
        </p:txBody>
      </p:sp>
    </p:spTree>
    <p:extLst>
      <p:ext uri="{BB962C8B-B14F-4D97-AF65-F5344CB8AC3E}">
        <p14:creationId xmlns:p14="http://schemas.microsoft.com/office/powerpoint/2010/main" val="4180199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the notion of creating an all-in-focus image from multiple images under lens tilts is straightforward, our model allowed us to find the appropriate conditions under which such a method can be realized in practice. Please visit our poster for details.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31</a:t>
            </a:fld>
            <a:endParaRPr lang="en-US"/>
          </a:p>
        </p:txBody>
      </p:sp>
    </p:spTree>
    <p:extLst>
      <p:ext uri="{BB962C8B-B14F-4D97-AF65-F5344CB8AC3E}">
        <p14:creationId xmlns:p14="http://schemas.microsoft.com/office/powerpoint/2010/main" val="141854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refer to the link</a:t>
            </a:r>
            <a:r>
              <a:rPr lang="en-US" baseline="0" dirty="0"/>
              <a:t> shown for additional information on the method. The IPython computational notebooks containing the Zemax simulations are also available.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32</a:t>
            </a:fld>
            <a:endParaRPr lang="en-US"/>
          </a:p>
        </p:txBody>
      </p:sp>
    </p:spTree>
    <p:extLst>
      <p:ext uri="{BB962C8B-B14F-4D97-AF65-F5344CB8AC3E}">
        <p14:creationId xmlns:p14="http://schemas.microsoft.com/office/powerpoint/2010/main" val="4093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 presented here combines two existing methods which are briefly discussed next. </a:t>
            </a:r>
          </a:p>
        </p:txBody>
      </p:sp>
      <p:sp>
        <p:nvSpPr>
          <p:cNvPr id="4" name="Slide Number Placeholder 3"/>
          <p:cNvSpPr>
            <a:spLocks noGrp="1"/>
          </p:cNvSpPr>
          <p:nvPr>
            <p:ph type="sldNum" sz="quarter" idx="10"/>
          </p:nvPr>
        </p:nvSpPr>
        <p:spPr/>
        <p:txBody>
          <a:bodyPr/>
          <a:lstStyle/>
          <a:p>
            <a:fld id="{F50E5F0C-12FD-45B7-B826-9AABF47BEEAE}" type="slidenum">
              <a:rPr lang="en-US" smtClean="0"/>
              <a:t>4</a:t>
            </a:fld>
            <a:endParaRPr lang="en-US"/>
          </a:p>
        </p:txBody>
      </p:sp>
    </p:spTree>
    <p:extLst>
      <p:ext uri="{BB962C8B-B14F-4D97-AF65-F5344CB8AC3E}">
        <p14:creationId xmlns:p14="http://schemas.microsoft.com/office/powerpoint/2010/main" val="210978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the first method, known as focus stacking, multiple photographs are captured at different focus depths. While no individual photograph contains the entire object space in focus, regions at different depths form sharp images in one or more photographs in the stack. </a:t>
            </a:r>
          </a:p>
          <a:p>
            <a:r>
              <a:rPr lang="en-US" sz="1400" dirty="0"/>
              <a:t>An all-in-focus image is generated by selectively blending the in-focus regions. </a:t>
            </a:r>
          </a:p>
          <a:p>
            <a:r>
              <a:rPr lang="en-US" sz="1400" dirty="0"/>
              <a:t>Variance in focal depth can be achieved either by changing the focal length or by varying the sensor plane distance</a:t>
            </a:r>
            <a:r>
              <a:rPr lang="en-US" sz="1400" baseline="0" dirty="0"/>
              <a:t> as shown</a:t>
            </a:r>
            <a:r>
              <a:rPr lang="en-US" sz="1400"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a:t>
            </a:r>
            <a:r>
              <a:rPr lang="en-US" baseline="0" dirty="0"/>
              <a:t> of sharp focus is plane-parallel with the lens and sensor planes. Therefore, they intersect at infinity. </a:t>
            </a:r>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6/29/2016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6/29/2016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6/29/2016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6/29/2016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0" Type="http://schemas.openxmlformats.org/officeDocument/2006/relationships/customXml" Target="../ink/ink2.xml"/><Relationship Id="rId4" Type="http://schemas.openxmlformats.org/officeDocument/2006/relationships/notesSlide" Target="../notesSlides/notesSlide10.xml"/><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notesSlide" Target="../notesSlides/notesSlide11.xml"/><Relationship Id="rId9" Type="http://schemas.openxmlformats.org/officeDocument/2006/relationships/image" Target="../media/image12.emf"/><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6.xml"/><Relationship Id="rId4" Type="http://schemas.openxmlformats.org/officeDocument/2006/relationships/notesSlide" Target="../notesSlides/notesSlide12.xml"/><Relationship Id="rId9" Type="http://schemas.openxmlformats.org/officeDocument/2006/relationships/image" Target="../media/image10.emf"/><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jpeg"/><Relationship Id="rId12" Type="http://schemas.openxmlformats.org/officeDocument/2006/relationships/image" Target="../media/image16.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jpeg"/><Relationship Id="rId11" Type="http://schemas.openxmlformats.org/officeDocument/2006/relationships/customXml" Target="../ink/ink8.xml"/><Relationship Id="rId5" Type="http://schemas.openxmlformats.org/officeDocument/2006/relationships/image" Target="../media/image12.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13.xml"/><Relationship Id="rId9" Type="http://schemas.openxmlformats.org/officeDocument/2006/relationships/customXml" Target="../ink/ink7.xml"/><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3.emf"/><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0.xml"/><Relationship Id="rId17" Type="http://schemas.openxmlformats.org/officeDocument/2006/relationships/image" Target="../media/image3.png"/><Relationship Id="rId2" Type="http://schemas.openxmlformats.org/officeDocument/2006/relationships/audio" Target="../media/media14.m4a"/><Relationship Id="rId16" Type="http://schemas.openxmlformats.org/officeDocument/2006/relationships/image" Target="../media/image24.png"/><Relationship Id="rId1" Type="http://schemas.microsoft.com/office/2007/relationships/media" Target="../media/media14.m4a"/><Relationship Id="rId6" Type="http://schemas.openxmlformats.org/officeDocument/2006/relationships/image" Target="../media/image22.png"/><Relationship Id="rId11" Type="http://schemas.openxmlformats.org/officeDocument/2006/relationships/image" Target="../media/image12.emf"/><Relationship Id="rId5" Type="http://schemas.openxmlformats.org/officeDocument/2006/relationships/image" Target="../media/image21.png"/><Relationship Id="rId15" Type="http://schemas.openxmlformats.org/officeDocument/2006/relationships/image" Target="../media/image23.png"/><Relationship Id="rId10" Type="http://schemas.openxmlformats.org/officeDocument/2006/relationships/customXml" Target="../ink/ink9.xml"/><Relationship Id="rId4" Type="http://schemas.openxmlformats.org/officeDocument/2006/relationships/notesSlide" Target="../notesSlides/notesSlide18.xml"/><Relationship Id="rId9" Type="http://schemas.openxmlformats.org/officeDocument/2006/relationships/image" Target="../media/image7.jpe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9.emf"/><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2.xml"/><Relationship Id="rId17" Type="http://schemas.openxmlformats.org/officeDocument/2006/relationships/image" Target="../media/image24.png"/><Relationship Id="rId2" Type="http://schemas.openxmlformats.org/officeDocument/2006/relationships/audio" Target="../media/media15.m4a"/><Relationship Id="rId16" Type="http://schemas.openxmlformats.org/officeDocument/2006/relationships/image" Target="../media/image120.png"/><Relationship Id="rId1" Type="http://schemas.microsoft.com/office/2007/relationships/media" Target="../media/media15.m4a"/><Relationship Id="rId6" Type="http://schemas.openxmlformats.org/officeDocument/2006/relationships/image" Target="../media/image26.png"/><Relationship Id="rId11" Type="http://schemas.openxmlformats.org/officeDocument/2006/relationships/image" Target="../media/image18.emf"/><Relationship Id="rId5" Type="http://schemas.openxmlformats.org/officeDocument/2006/relationships/image" Target="../media/image25.png"/><Relationship Id="rId15" Type="http://schemas.openxmlformats.org/officeDocument/2006/relationships/image" Target="../media/image110.png"/><Relationship Id="rId10" Type="http://schemas.openxmlformats.org/officeDocument/2006/relationships/customXml" Target="../ink/ink11.xml"/><Relationship Id="rId4" Type="http://schemas.openxmlformats.org/officeDocument/2006/relationships/notesSlide" Target="../notesSlides/notesSlide19.xml"/><Relationship Id="rId9" Type="http://schemas.openxmlformats.org/officeDocument/2006/relationships/image" Target="../media/image7.jpeg"/><Relationship Id="rId14" Type="http://schemas.openxmlformats.org/officeDocument/2006/relationships/image" Target="../media/image200.png"/></Relationships>
</file>

<file path=ppt/slides/_rels/slide2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40.png"/><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110.png"/><Relationship Id="rId17" Type="http://schemas.openxmlformats.org/officeDocument/2006/relationships/image" Target="../media/image24.png"/><Relationship Id="rId2" Type="http://schemas.openxmlformats.org/officeDocument/2006/relationships/audio" Target="../media/media16.m4a"/><Relationship Id="rId16" Type="http://schemas.openxmlformats.org/officeDocument/2006/relationships/image" Target="../media/image28.png"/><Relationship Id="rId1" Type="http://schemas.microsoft.com/office/2007/relationships/media" Target="../media/media16.m4a"/><Relationship Id="rId6" Type="http://schemas.openxmlformats.org/officeDocument/2006/relationships/image" Target="../media/image6.jpeg"/><Relationship Id="rId11" Type="http://schemas.openxmlformats.org/officeDocument/2006/relationships/image" Target="../media/image22.emf"/><Relationship Id="rId5" Type="http://schemas.openxmlformats.org/officeDocument/2006/relationships/image" Target="../media/image5.jpeg"/><Relationship Id="rId15" Type="http://schemas.openxmlformats.org/officeDocument/2006/relationships/image" Target="../media/image27.png"/><Relationship Id="rId10" Type="http://schemas.openxmlformats.org/officeDocument/2006/relationships/customXml" Target="../ink/ink14.xml"/><Relationship Id="rId4" Type="http://schemas.openxmlformats.org/officeDocument/2006/relationships/notesSlide" Target="../notesSlides/notesSlide20.xml"/><Relationship Id="rId9" Type="http://schemas.openxmlformats.org/officeDocument/2006/relationships/image" Target="../media/image21.emf"/><Relationship Id="rId1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10.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slideLayout" Target="../slideLayouts/slideLayout7.xml"/><Relationship Id="rId21" Type="http://schemas.openxmlformats.org/officeDocument/2006/relationships/image" Target="../media/image36.png"/><Relationship Id="rId7" Type="http://schemas.openxmlformats.org/officeDocument/2006/relationships/image" Target="../media/image7.jpeg"/><Relationship Id="rId12" Type="http://schemas.openxmlformats.org/officeDocument/2006/relationships/image" Target="../media/image190.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audio" Target="../media/media17.m4a"/><Relationship Id="rId16" Type="http://schemas.openxmlformats.org/officeDocument/2006/relationships/image" Target="../media/image31.png"/><Relationship Id="rId20" Type="http://schemas.openxmlformats.org/officeDocument/2006/relationships/image" Target="../media/image35.png"/><Relationship Id="rId1" Type="http://schemas.microsoft.com/office/2007/relationships/media" Target="../media/media17.m4a"/><Relationship Id="rId6" Type="http://schemas.openxmlformats.org/officeDocument/2006/relationships/image" Target="../media/image6.jpeg"/><Relationship Id="rId11" Type="http://schemas.openxmlformats.org/officeDocument/2006/relationships/image" Target="../media/image100.emf"/><Relationship Id="rId24" Type="http://schemas.openxmlformats.org/officeDocument/2006/relationships/image" Target="../media/image39.png"/><Relationship Id="rId5" Type="http://schemas.openxmlformats.org/officeDocument/2006/relationships/image" Target="../media/image5.jpe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3.png"/><Relationship Id="rId10" Type="http://schemas.openxmlformats.org/officeDocument/2006/relationships/customXml" Target="../ink/ink16.xml"/><Relationship Id="rId19" Type="http://schemas.openxmlformats.org/officeDocument/2006/relationships/image" Target="../media/image34.png"/><Relationship Id="rId4" Type="http://schemas.openxmlformats.org/officeDocument/2006/relationships/notesSlide" Target="../notesSlides/notesSlide21.xml"/><Relationship Id="rId9" Type="http://schemas.openxmlformats.org/officeDocument/2006/relationships/image" Target="../media/image9.emf"/><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slideLayout" Target="../slideLayouts/slideLayout7.xml"/><Relationship Id="rId7" Type="http://schemas.openxmlformats.org/officeDocument/2006/relationships/image" Target="../media/image45.png"/><Relationship Id="rId12" Type="http://schemas.openxmlformats.org/officeDocument/2006/relationships/image" Target="../media/image430.png"/><Relationship Id="rId17" Type="http://schemas.openxmlformats.org/officeDocument/2006/relationships/image" Target="../media/image3.png"/><Relationship Id="rId2" Type="http://schemas.openxmlformats.org/officeDocument/2006/relationships/audio" Target="../media/media18.m4a"/><Relationship Id="rId16" Type="http://schemas.openxmlformats.org/officeDocument/2006/relationships/image" Target="../media/image49.png"/><Relationship Id="rId1" Type="http://schemas.microsoft.com/office/2007/relationships/media" Target="../media/media18.m4a"/><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6.png"/><Relationship Id="rId4" Type="http://schemas.openxmlformats.org/officeDocument/2006/relationships/notesSlide" Target="../notesSlides/notesSlide22.xml"/><Relationship Id="rId9" Type="http://schemas.openxmlformats.org/officeDocument/2006/relationships/image" Target="../media/image400.png"/><Relationship Id="rId14"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7.xml"/><Relationship Id="rId7" Type="http://schemas.openxmlformats.org/officeDocument/2006/relationships/image" Target="../media/image49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80.png"/><Relationship Id="rId11" Type="http://schemas.openxmlformats.org/officeDocument/2006/relationships/image" Target="../media/image3.png"/><Relationship Id="rId5" Type="http://schemas.openxmlformats.org/officeDocument/2006/relationships/image" Target="../media/image50.jpg"/><Relationship Id="rId10" Type="http://schemas.openxmlformats.org/officeDocument/2006/relationships/image" Target="../media/image52.png"/><Relationship Id="rId4" Type="http://schemas.openxmlformats.org/officeDocument/2006/relationships/notesSlide" Target="../notesSlides/notesSlide24.xml"/><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4.png"/><Relationship Id="rId12"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0.jpg"/><Relationship Id="rId10" Type="http://schemas.openxmlformats.org/officeDocument/2006/relationships/image" Target="../media/image56.png"/><Relationship Id="rId4" Type="http://schemas.openxmlformats.org/officeDocument/2006/relationships/notesSlide" Target="../notesSlides/notesSlide25.xm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94425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7753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Lyle School of Engineering, SMU, Dallas, TX, USA.</a:t>
            </a:r>
            <a:r>
              <a:rPr lang="en-US" sz="2600" b="1" dirty="0">
                <a:solidFill>
                  <a:schemeClr val="bg1">
                    <a:lumMod val="95000"/>
                  </a:schemeClr>
                </a:solidFill>
                <a:latin typeface="Segoe UI Light" panose="020B0502040204020203" pitchFamily="34" charset="0"/>
              </a:rPr>
              <a:t>   </a:t>
            </a:r>
          </a:p>
        </p:txBody>
      </p:sp>
      <p:sp>
        <p:nvSpPr>
          <p:cNvPr id="31" name="Rectangle 30"/>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6" name="slide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27607" y="6172560"/>
            <a:ext cx="406400" cy="406400"/>
          </a:xfrm>
          <a:prstGeom prst="rect">
            <a:avLst/>
          </a:prstGeom>
        </p:spPr>
      </p:pic>
    </p:spTree>
    <p:extLst>
      <p:ext uri="{BB962C8B-B14F-4D97-AF65-F5344CB8AC3E}">
        <p14:creationId xmlns:p14="http://schemas.microsoft.com/office/powerpoint/2010/main" val="3783734339"/>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5"/>
          <p:cNvGrpSpPr/>
          <p:nvPr/>
        </p:nvGrpSpPr>
        <p:grpSpPr>
          <a:xfrm>
            <a:off x="923007" y="1343025"/>
            <a:ext cx="10345987" cy="4476810"/>
            <a:chOff x="923007" y="1343025"/>
            <a:chExt cx="10345987" cy="4476810"/>
          </a:xfrm>
        </p:grpSpPr>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03727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0768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4300732" y="1763"/>
              <a:ext cx="88108" cy="3685032"/>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225921"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pic>
        <p:nvPicPr>
          <p:cNvPr id="5"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72428" y="6445221"/>
            <a:ext cx="406400" cy="406400"/>
          </a:xfrm>
          <a:prstGeom prst="rect">
            <a:avLst/>
          </a:prstGeom>
        </p:spPr>
      </p:pic>
    </p:spTree>
    <p:extLst>
      <p:ext uri="{BB962C8B-B14F-4D97-AF65-F5344CB8AC3E}">
        <p14:creationId xmlns:p14="http://schemas.microsoft.com/office/powerpoint/2010/main" val="1986696373"/>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2" name="caption text 1"/>
          <p:cNvSpPr txBox="1"/>
          <p:nvPr/>
        </p:nvSpPr>
        <p:spPr>
          <a:xfrm>
            <a:off x="379315" y="6184793"/>
            <a:ext cx="8211529"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Scene with three playing cards </a:t>
            </a:r>
            <a:r>
              <a:rPr lang="en-US" sz="2000" dirty="0" err="1">
                <a:solidFill>
                  <a:srgbClr val="FFFFFF"/>
                </a:solidFill>
                <a:latin typeface="Verdana" panose="020B0604030504040204" pitchFamily="34" charset="0"/>
                <a:ea typeface="Verdana" panose="020B0604030504040204" pitchFamily="34" charset="0"/>
                <a:cs typeface="Verdana" panose="020B0604030504040204" pitchFamily="34" charset="0"/>
              </a:rPr>
              <a:t>frontoparallel</a:t>
            </a: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with the camera. </a:t>
            </a:r>
          </a:p>
        </p:txBody>
      </p:sp>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317248" y="6451600"/>
            <a:ext cx="406400" cy="406400"/>
          </a:xfrm>
          <a:prstGeom prst="rect">
            <a:avLst/>
          </a:prstGeom>
        </p:spPr>
      </p:pic>
    </p:spTree>
    <p:extLst>
      <p:ext uri="{BB962C8B-B14F-4D97-AF65-F5344CB8AC3E}">
        <p14:creationId xmlns:p14="http://schemas.microsoft.com/office/powerpoint/2010/main" val="309365806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3"/>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
        <p:nvSpPr>
          <p:cNvPr id="55" name="TextBox 54"/>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6" name="TextBox 55"/>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7" name="caption text 1"/>
          <p:cNvSpPr txBox="1"/>
          <p:nvPr/>
        </p:nvSpPr>
        <p:spPr>
          <a:xfrm>
            <a:off x="379315" y="6184793"/>
            <a:ext cx="11587398"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Front card is in focus. In-focus regions are detected using a Laplacian of Gaussian filter. </a:t>
            </a:r>
          </a:p>
        </p:txBody>
      </p:sp>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96076" y="6451600"/>
            <a:ext cx="406400" cy="406400"/>
          </a:xfrm>
          <a:prstGeom prst="rect">
            <a:avLst/>
          </a:prstGeom>
        </p:spPr>
      </p:pic>
    </p:spTree>
    <p:extLst>
      <p:ext uri="{BB962C8B-B14F-4D97-AF65-F5344CB8AC3E}">
        <p14:creationId xmlns:p14="http://schemas.microsoft.com/office/powerpoint/2010/main" val="303659339"/>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9"/>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11"/>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4"/>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7" name="TextBox 56"/>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9" name="TextBox 58"/>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the second image the lens is focused on the middle card. </a:t>
            </a:r>
          </a:p>
        </p:txBody>
      </p:sp>
      <p:pic>
        <p:nvPicPr>
          <p:cNvPr id="2"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56662" y="6389383"/>
            <a:ext cx="406400" cy="406400"/>
          </a:xfrm>
          <a:prstGeom prst="rect">
            <a:avLst/>
          </a:prstGeom>
        </p:spPr>
      </p:pic>
    </p:spTree>
    <p:extLst>
      <p:ext uri="{BB962C8B-B14F-4D97-AF65-F5344CB8AC3E}">
        <p14:creationId xmlns:p14="http://schemas.microsoft.com/office/powerpoint/2010/main" val="188925428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5"/>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10"/>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12"/>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3"/>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6" name="TextBox 55"/>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7" name="TextBox 56"/>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Finally, an image with the rear card in focus is captured. </a:t>
            </a:r>
          </a:p>
        </p:txBody>
      </p:sp>
      <p:pic>
        <p:nvPicPr>
          <p:cNvPr id="2"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25131" y="6384848"/>
            <a:ext cx="406400" cy="406400"/>
          </a:xfrm>
          <a:prstGeom prst="rect">
            <a:avLst/>
          </a:prstGeom>
        </p:spPr>
      </p:pic>
    </p:spTree>
    <p:extLst>
      <p:ext uri="{BB962C8B-B14F-4D97-AF65-F5344CB8AC3E}">
        <p14:creationId xmlns:p14="http://schemas.microsoft.com/office/powerpoint/2010/main" val="22002787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9"/>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xmlns:a14="http://schemas.microsoft.com/office/drawing/2010/main">
        <mc:Choice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10"/>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11"/>
                <a:stretch>
                  <a:fillRect b="-14925"/>
                </a:stretch>
              </a:blipFill>
            </p:spPr>
            <p:txBody>
              <a:bodyPr/>
              <a:lstStyle/>
              <a:p>
                <a:r>
                  <a:rPr lang="en-US">
                    <a:noFill/>
                  </a:rPr>
                  <a:t> </a:t>
                </a:r>
              </a:p>
            </p:txBody>
          </p:sp>
        </mc:Fallback>
      </mc:AlternateContent>
      <p:sp>
        <p:nvSpPr>
          <p:cNvPr id="31" name="caption text 1"/>
          <p:cNvSpPr txBox="1"/>
          <p:nvPr/>
        </p:nvSpPr>
        <p:spPr>
          <a:xfrm>
            <a:off x="127525" y="2991022"/>
            <a:ext cx="2854214" cy="707886"/>
          </a:xfrm>
          <a:prstGeom prst="rect">
            <a:avLst/>
          </a:prstGeom>
          <a:solidFill>
            <a:schemeClr val="bg1">
              <a:alpha val="46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Magnification varies across the stack.  </a:t>
            </a:r>
          </a:p>
        </p:txBody>
      </p:sp>
      <p:pic>
        <p:nvPicPr>
          <p:cNvPr id="4" name="slid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72428" y="6392164"/>
            <a:ext cx="406400" cy="406400"/>
          </a:xfrm>
          <a:prstGeom prst="rect">
            <a:avLst/>
          </a:prstGeom>
        </p:spPr>
      </p:pic>
    </p:spTree>
    <p:extLst>
      <p:ext uri="{BB962C8B-B14F-4D97-AF65-F5344CB8AC3E}">
        <p14:creationId xmlns:p14="http://schemas.microsoft.com/office/powerpoint/2010/main" val="414702660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
        <p:nvSpPr>
          <p:cNvPr id="19" name="TextBox 18"/>
          <p:cNvSpPr txBox="1"/>
          <p:nvPr/>
        </p:nvSpPr>
        <p:spPr>
          <a:xfrm rot="2820968">
            <a:off x="2233752" y="3124202"/>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sp>
        <p:nvSpPr>
          <p:cNvPr id="20" name="TextBox 19"/>
          <p:cNvSpPr txBox="1"/>
          <p:nvPr/>
        </p:nvSpPr>
        <p:spPr>
          <a:xfrm>
            <a:off x="3576390" y="6105525"/>
            <a:ext cx="1951175"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Scheimpflug line</a:t>
            </a:r>
          </a:p>
        </p:txBody>
      </p:sp>
      <p:cxnSp>
        <p:nvCxnSpPr>
          <p:cNvPr id="21" name="Straight Arrow Connector 20"/>
          <p:cNvCxnSpPr/>
          <p:nvPr/>
        </p:nvCxnSpPr>
        <p:spPr>
          <a:xfrm rot="5400000" flipV="1">
            <a:off x="5679080" y="61074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920459" y="6292147"/>
            <a:ext cx="49120" cy="49120"/>
          </a:xfrm>
          <a:prstGeom prst="ellips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4797297">
            <a:off x="4918448" y="3221184"/>
            <a:ext cx="133081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Lens plane</a:t>
            </a:r>
          </a:p>
        </p:txBody>
      </p:sp>
      <p:sp>
        <p:nvSpPr>
          <p:cNvPr id="24" name="TextBox 23"/>
          <p:cNvSpPr txBox="1"/>
          <p:nvPr/>
        </p:nvSpPr>
        <p:spPr>
          <a:xfrm rot="5400000">
            <a:off x="5366606" y="3276602"/>
            <a:ext cx="151515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Image plane</a:t>
            </a:r>
          </a:p>
        </p:txBody>
      </p:sp>
      <p:pic>
        <p:nvPicPr>
          <p:cNvPr id="5" name="slid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8961" y="6451600"/>
            <a:ext cx="406400" cy="406400"/>
          </a:xfrm>
          <a:prstGeom prst="rect">
            <a:avLst/>
          </a:prstGeom>
        </p:spPr>
      </p:pic>
    </p:spTree>
    <p:extLst>
      <p:ext uri="{BB962C8B-B14F-4D97-AF65-F5344CB8AC3E}">
        <p14:creationId xmlns:p14="http://schemas.microsoft.com/office/powerpoint/2010/main" val="1358238004"/>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5"/>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19" name="Group 18"/>
          <p:cNvGrpSpPr/>
          <p:nvPr/>
        </p:nvGrpSpPr>
        <p:grpSpPr>
          <a:xfrm>
            <a:off x="10439400" y="4143375"/>
            <a:ext cx="837089" cy="693182"/>
            <a:chOff x="10448925" y="4143375"/>
            <a:chExt cx="837089" cy="693182"/>
          </a:xfrm>
        </p:grpSpPr>
        <p:sp>
          <p:nvSpPr>
            <p:cNvPr id="20" name="TextBox 19"/>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1" name="Straight Arrow Connector 20"/>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slid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03958" y="6451600"/>
            <a:ext cx="406400" cy="406400"/>
          </a:xfrm>
          <a:prstGeom prst="rect">
            <a:avLst/>
          </a:prstGeom>
        </p:spPr>
      </p:pic>
      <p:sp>
        <p:nvSpPr>
          <p:cNvPr id="23" name="caption text 1"/>
          <p:cNvSpPr txBox="1"/>
          <p:nvPr/>
        </p:nvSpPr>
        <p:spPr>
          <a:xfrm>
            <a:off x="928630" y="5245565"/>
            <a:ext cx="10345987"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We tilt the lens about the entrance pupil while capturing images of the scene. </a:t>
            </a:r>
          </a:p>
        </p:txBody>
      </p:sp>
    </p:spTree>
    <p:extLst>
      <p:ext uri="{BB962C8B-B14F-4D97-AF65-F5344CB8AC3E}">
        <p14:creationId xmlns:p14="http://schemas.microsoft.com/office/powerpoint/2010/main" val="128650176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9" fill="hold"/>
                                        <p:tgtEl>
                                          <p:spTgt spid="3"/>
                                        </p:tgtEl>
                                      </p:cBhvr>
                                    </p:cmd>
                                  </p:childTnLst>
                                </p:cTn>
                              </p:par>
                              <p:par>
                                <p:cTn id="7" presetID="1" presetClass="entr" presetSubtype="0" fill="hold" grpId="0" nodeType="withEffect">
                                  <p:stCondLst>
                                    <p:cond delay="0"/>
                                  </p:stCondLst>
                                  <p:childTnLst>
                                    <p:set>
                                      <p:cBhvr>
                                        <p:cTn id="8" dur="1" fill="hold">
                                          <p:stCondLst>
                                            <p:cond delay="9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833827" y="139065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2952750" y="171450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96956"/>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847725" y="180975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36169"/>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6" name="Straight Arrow Connector 35"/>
          <p:cNvCxnSpPr/>
          <p:nvPr/>
        </p:nvCxnSpPr>
        <p:spPr>
          <a:xfrm flipV="1">
            <a:off x="847725" y="1809750"/>
            <a:ext cx="0" cy="886968"/>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82165"/>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4" name="Straight Arrow Connector 33"/>
          <p:cNvCxnSpPr/>
          <p:nvPr/>
        </p:nvCxnSpPr>
        <p:spPr>
          <a:xfrm flipV="1">
            <a:off x="847725" y="1809750"/>
            <a:ext cx="0" cy="1325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862271"/>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7981"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32" name="TextBox 3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34" name="Group 33"/>
          <p:cNvGrpSpPr/>
          <p:nvPr/>
        </p:nvGrpSpPr>
        <p:grpSpPr>
          <a:xfrm>
            <a:off x="10439400" y="4143375"/>
            <a:ext cx="837089" cy="693182"/>
            <a:chOff x="10448925" y="4143375"/>
            <a:chExt cx="837089" cy="693182"/>
          </a:xfrm>
        </p:grpSpPr>
        <p:sp>
          <p:nvSpPr>
            <p:cNvPr id="36" name="TextBox 3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37" name="Straight Arrow Connector 3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9" name="Straight Arrow Connector 38"/>
          <p:cNvCxnSpPr/>
          <p:nvPr/>
        </p:nvCxnSpPr>
        <p:spPr>
          <a:xfrm flipV="1">
            <a:off x="847725" y="1809750"/>
            <a:ext cx="0" cy="1627632"/>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slid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72427" y="6451600"/>
            <a:ext cx="406400" cy="406400"/>
          </a:xfrm>
          <a:prstGeom prst="rect">
            <a:avLst/>
          </a:prstGeom>
        </p:spPr>
      </p:pic>
      <p:sp>
        <p:nvSpPr>
          <p:cNvPr id="40" name="caption text 1"/>
          <p:cNvSpPr txBox="1"/>
          <p:nvPr/>
        </p:nvSpPr>
        <p:spPr>
          <a:xfrm>
            <a:off x="928630" y="5245565"/>
            <a:ext cx="10345987" cy="1015663"/>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depth of field sweeps through the scene forming regions in sharp focus across the stack which can be selectively blended. </a:t>
            </a:r>
          </a:p>
        </p:txBody>
      </p:sp>
    </p:spTree>
    <p:extLst>
      <p:ext uri="{BB962C8B-B14F-4D97-AF65-F5344CB8AC3E}">
        <p14:creationId xmlns:p14="http://schemas.microsoft.com/office/powerpoint/2010/main" val="1844329956"/>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91" fill="hold"/>
                                        <p:tgtEl>
                                          <p:spTgt spid="4"/>
                                        </p:tgtEl>
                                      </p:cBhvr>
                                    </p:cmd>
                                  </p:childTnLst>
                                </p:cTn>
                              </p:par>
                              <p:par>
                                <p:cTn id="7" presetID="1" presetClass="entr" presetSubtype="0" fill="hold" grpId="0" nodeType="withEffect">
                                  <p:stCondLst>
                                    <p:cond delay="0"/>
                                  </p:stCondLst>
                                  <p:childTnLst>
                                    <p:set>
                                      <p:cBhvr>
                                        <p:cTn id="8" dur="1" fill="hold">
                                          <p:stCondLst>
                                            <p:cond delay="24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10">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11"/>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3"/>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xmlns:a14="http://schemas.microsoft.com/office/drawing/2010/main">
        <mc:Choice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pic>
        <p:nvPicPr>
          <p:cNvPr id="4" name="slid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09365" y="6451600"/>
            <a:ext cx="406400" cy="406400"/>
          </a:xfrm>
          <a:prstGeom prst="rect">
            <a:avLst/>
          </a:prstGeom>
        </p:spPr>
      </p:pic>
    </p:spTree>
    <p:extLst>
      <p:ext uri="{BB962C8B-B14F-4D97-AF65-F5344CB8AC3E}">
        <p14:creationId xmlns:p14="http://schemas.microsoft.com/office/powerpoint/2010/main" val="1058727639"/>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0">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1"/>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3"/>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5"/>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6"/>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TextBox 68"/>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380310" y="6428748"/>
            <a:ext cx="406400" cy="406400"/>
          </a:xfrm>
          <a:prstGeom prst="rect">
            <a:avLst/>
          </a:prstGeom>
        </p:spPr>
      </p:pic>
    </p:spTree>
    <p:extLst>
      <p:ext uri="{BB962C8B-B14F-4D97-AF65-F5344CB8AC3E}">
        <p14:creationId xmlns:p14="http://schemas.microsoft.com/office/powerpoint/2010/main" val="877860914"/>
      </p:ext>
    </p:extLst>
  </p:cSld>
  <p:clrMapOvr>
    <a:masterClrMapping/>
  </p:clrMapOvr>
  <mc:AlternateContent xmlns:mc="http://schemas.openxmlformats.org/markup-compatibility/2006" xmlns:p14="http://schemas.microsoft.com/office/powerpoint/2010/main">
    <mc:Choice Requires="p14">
      <p:transition spd="slow" p14:dur="2000" advClick="0" advTm="7500"/>
    </mc:Choice>
    <mc:Fallback xmlns="">
      <p:transition spd="slow" advClick="0" advTm="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8">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9"/>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11"/>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73" name="TextBox 72"/>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364545" y="6482324"/>
            <a:ext cx="406400" cy="406400"/>
          </a:xfrm>
          <a:prstGeom prst="rect">
            <a:avLst/>
          </a:prstGeom>
        </p:spPr>
      </p:pic>
    </p:spTree>
    <p:extLst>
      <p:ext uri="{BB962C8B-B14F-4D97-AF65-F5344CB8AC3E}">
        <p14:creationId xmlns:p14="http://schemas.microsoft.com/office/powerpoint/2010/main" val="335780601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9"/>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
        <p:nvSpPr>
          <p:cNvPr id="76" name="TextBox 75"/>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7" name="TextBox 76"/>
              <p:cNvSpPr txBox="1"/>
              <p:nvPr/>
            </p:nvSpPr>
            <p:spPr>
              <a:xfrm>
                <a:off x="5180145" y="2533665"/>
                <a:ext cx="3284029" cy="394210"/>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p:txBody>
          </p:sp>
        </mc:Choice>
        <mc:Fallback xmlns="">
          <p:sp>
            <p:nvSpPr>
              <p:cNvPr id="77" name="TextBox 76"/>
              <p:cNvSpPr txBox="1">
                <a:spLocks noRot="1" noChangeAspect="1" noMove="1" noResize="1" noEditPoints="1" noAdjustHandles="1" noChangeArrowheads="1" noChangeShapeType="1" noTextEdit="1"/>
              </p:cNvSpPr>
              <p:nvPr/>
            </p:nvSpPr>
            <p:spPr>
              <a:xfrm>
                <a:off x="5180145" y="2533665"/>
                <a:ext cx="3284029" cy="394210"/>
              </a:xfrm>
              <a:prstGeom prst="rect">
                <a:avLst/>
              </a:prstGeom>
              <a:blipFill>
                <a:blip r:embed="rId27"/>
                <a:stretch>
                  <a:fillRect t="-9375" b="-18750"/>
                </a:stretch>
              </a:blipFill>
            </p:spPr>
            <p:txBody>
              <a:bodyPr/>
              <a:lstStyle/>
              <a:p>
                <a:r>
                  <a:rPr lang="en-US">
                    <a:noFill/>
                  </a:rPr>
                  <a:t> </a:t>
                </a:r>
              </a:p>
            </p:txBody>
          </p:sp>
        </mc:Fallback>
      </mc:AlternateContent>
      <p:pic>
        <p:nvPicPr>
          <p:cNvPr id="3" name="slid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2340897" y="6467214"/>
            <a:ext cx="406400" cy="406400"/>
          </a:xfrm>
          <a:prstGeom prst="rect">
            <a:avLst/>
          </a:prstGeom>
        </p:spPr>
      </p:pic>
    </p:spTree>
    <p:extLst>
      <p:ext uri="{BB962C8B-B14F-4D97-AF65-F5344CB8AC3E}">
        <p14:creationId xmlns:p14="http://schemas.microsoft.com/office/powerpoint/2010/main" val="45086993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9"/>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3"/>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4"/>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4"/>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5"/>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6"/>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pic>
        <p:nvPicPr>
          <p:cNvPr id="3" name="slid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64545" y="6453632"/>
            <a:ext cx="406400" cy="406400"/>
          </a:xfrm>
          <a:prstGeom prst="rect">
            <a:avLst/>
          </a:prstGeom>
        </p:spPr>
      </p:pic>
    </p:spTree>
    <p:extLst>
      <p:ext uri="{BB962C8B-B14F-4D97-AF65-F5344CB8AC3E}">
        <p14:creationId xmlns:p14="http://schemas.microsoft.com/office/powerpoint/2010/main" val="3177944609"/>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005" y="1377635"/>
            <a:ext cx="3350628" cy="468900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600575" y="2438400"/>
            <a:ext cx="6162675" cy="1015663"/>
          </a:xfrm>
          <a:prstGeom prst="rect">
            <a:avLst/>
          </a:prstGeom>
          <a:solidFill>
            <a:schemeClr val="bg1">
              <a:alpha val="20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lens cannot focus at multiple depths at a time causing parts of the image to appear blurry. </a:t>
            </a:r>
          </a:p>
        </p:txBody>
      </p:sp>
      <p:pic>
        <p:nvPicPr>
          <p:cNvPr id="3" name="slid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95048" y="6378903"/>
            <a:ext cx="406400" cy="406400"/>
          </a:xfrm>
          <a:prstGeom prst="rect">
            <a:avLst/>
          </a:prstGeom>
        </p:spPr>
      </p:pic>
    </p:spTree>
    <p:extLst>
      <p:ext uri="{BB962C8B-B14F-4D97-AF65-F5344CB8AC3E}">
        <p14:creationId xmlns:p14="http://schemas.microsoft.com/office/powerpoint/2010/main" val="114275674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5860066"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Advantages and comparison</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4" name="Group 3"/>
          <p:cNvGrpSpPr/>
          <p:nvPr/>
        </p:nvGrpSpPr>
        <p:grpSpPr>
          <a:xfrm>
            <a:off x="9045182" y="4787626"/>
            <a:ext cx="2393633" cy="1305533"/>
            <a:chOff x="6895816" y="3852863"/>
            <a:chExt cx="2393633" cy="1305533"/>
          </a:xfrm>
        </p:grpSpPr>
        <p:cxnSp>
          <p:nvCxnSpPr>
            <p:cNvPr id="39" name="Straight Connector 38"/>
            <p:cNvCxnSpPr/>
            <p:nvPr/>
          </p:nvCxnSpPr>
          <p:spPr>
            <a:xfrm>
              <a:off x="6895816" y="4475603"/>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46" name="Straight Connector 45" hidden="1"/>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51500" y="4426331"/>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454060" y="115493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Simple if the pupil magnification of the lens is one.</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Can be used to improve the depth of field of Scheimpflug cameras.</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6" name="slide30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85134" y="6383867"/>
            <a:ext cx="406400" cy="406400"/>
          </a:xfrm>
          <a:prstGeom prst="rect">
            <a:avLst/>
          </a:prstGeom>
        </p:spPr>
      </p:pic>
    </p:spTree>
    <p:extLst>
      <p:ext uri="{BB962C8B-B14F-4D97-AF65-F5344CB8AC3E}">
        <p14:creationId xmlns:p14="http://schemas.microsoft.com/office/powerpoint/2010/main" val="384501000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6"/>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xmlns:a14="http://schemas.microsoft.com/office/drawing/2010/main">
        <mc:Choice Requires="a14">
          <p:sp>
            <p:nvSpPr>
              <p:cNvPr id="2" name="Rectangle 1"/>
              <p:cNvSpPr/>
              <p:nvPr/>
            </p:nvSpPr>
            <p:spPr>
              <a:xfrm>
                <a:off x="521333" y="3347646"/>
                <a:ext cx="10557249" cy="911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21333" y="3347646"/>
                <a:ext cx="10557249" cy="9112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06649" y="421185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106649" y="4211854"/>
                <a:ext cx="5795369" cy="6963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1665" y="502686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xmlns="">
          <p:sp>
            <p:nvSpPr>
              <p:cNvPr id="12" name="Rectangle 11"/>
              <p:cNvSpPr>
                <a:spLocks noRot="1" noChangeAspect="1" noMove="1" noResize="1" noEditPoints="1" noAdjustHandles="1" noChangeArrowheads="1" noChangeShapeType="1" noTextEdit="1"/>
              </p:cNvSpPr>
              <p:nvPr/>
            </p:nvSpPr>
            <p:spPr>
              <a:xfrm>
                <a:off x="341665" y="5026866"/>
                <a:ext cx="11497910" cy="561820"/>
              </a:xfrm>
              <a:prstGeom prst="rect">
                <a:avLst/>
              </a:prstGeom>
              <a:blipFill>
                <a:blip r:embed="rId9"/>
                <a:stretch>
                  <a:fillRect l="-1060" t="-1304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0383" y="5709846"/>
                <a:ext cx="7712432" cy="1025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40383" y="5709846"/>
                <a:ext cx="7712432" cy="1025409"/>
              </a:xfrm>
              <a:prstGeom prst="rect">
                <a:avLst/>
              </a:prstGeom>
              <a:blipFill>
                <a:blip r:embed="rId10"/>
                <a:stretch>
                  <a:fillRect/>
                </a:stretch>
              </a:blipFill>
            </p:spPr>
            <p:txBody>
              <a:bodyPr/>
              <a:lstStyle/>
              <a:p>
                <a:r>
                  <a:rPr lang="en-US">
                    <a:noFill/>
                  </a:rPr>
                  <a:t> </a:t>
                </a:r>
              </a:p>
            </p:txBody>
          </p:sp>
        </mc:Fallback>
      </mc:AlternateContent>
      <p:pic>
        <p:nvPicPr>
          <p:cNvPr id="4" name="slide31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259733" y="5662359"/>
            <a:ext cx="406400" cy="406400"/>
          </a:xfrm>
          <a:prstGeom prst="rect">
            <a:avLst/>
          </a:prstGeom>
        </p:spPr>
      </p:pic>
    </p:spTree>
    <p:extLst>
      <p:ext uri="{BB962C8B-B14F-4D97-AF65-F5344CB8AC3E}">
        <p14:creationId xmlns:p14="http://schemas.microsoft.com/office/powerpoint/2010/main" val="1901622486"/>
      </p:ext>
    </p:extLst>
  </p:cSld>
  <p:clrMapOvr>
    <a:masterClrMapping/>
  </p:clrMapOvr>
  <mc:AlternateContent xmlns:mc="http://schemas.openxmlformats.org/markup-compatibility/2006" xmlns:p14="http://schemas.microsoft.com/office/powerpoint/2010/main">
    <mc:Choice Requires="p14">
      <p:transition spd="med" p14:dur="700" advClick="0" advTm="12000">
        <p:fade/>
      </p:transition>
    </mc:Choice>
    <mc:Fallback xmlns="">
      <p:transition spd="med"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please visit           </a:t>
            </a:r>
          </a:p>
        </p:txBody>
      </p:sp>
      <p:sp>
        <p:nvSpPr>
          <p:cNvPr id="10" name="Rectangle 9"/>
          <p:cNvSpPr/>
          <p:nvPr/>
        </p:nvSpPr>
        <p:spPr>
          <a:xfrm>
            <a:off x="332140" y="2511295"/>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Open source tools used for numerical computations and plotting:         </a:t>
            </a:r>
          </a:p>
        </p:txBody>
      </p:sp>
      <p:sp>
        <p:nvSpPr>
          <p:cNvPr id="14" name="Rectangle 13"/>
          <p:cNvSpPr/>
          <p:nvPr/>
        </p:nvSpPr>
        <p:spPr>
          <a:xfrm>
            <a:off x="865540" y="312089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(Python Zemax DDE toolbox).</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Jupyter,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2" name="Rectangle 1"/>
          <p:cNvSpPr/>
          <p:nvPr/>
        </p:nvSpPr>
        <p:spPr>
          <a:xfrm>
            <a:off x="865540" y="1730377"/>
            <a:ext cx="6637073" cy="523220"/>
          </a:xfrm>
          <a:prstGeom prst="rect">
            <a:avLst/>
          </a:prstGeom>
        </p:spPr>
        <p:txBody>
          <a:bodyPr wrap="none">
            <a:spAutoFit/>
          </a:bodyPr>
          <a:lstStyle/>
          <a:p>
            <a:r>
              <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indranilsinharoy.com/projects/</a:t>
            </a:r>
            <a:r>
              <a:rPr lang="en-US" sz="2800" b="1" dirty="0" err="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omnifocus</a:t>
            </a:r>
            <a:endPar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25" name="Group 24"/>
          <p:cNvGrpSpPr/>
          <p:nvPr/>
        </p:nvGrpSpPr>
        <p:grpSpPr>
          <a:xfrm>
            <a:off x="901210" y="4521038"/>
            <a:ext cx="10179656" cy="790805"/>
            <a:chOff x="394315" y="5842943"/>
            <a:chExt cx="10179656" cy="790805"/>
          </a:xfrm>
        </p:grpSpPr>
        <p:pic>
          <p:nvPicPr>
            <p:cNvPr id="1026" name="Picture 2" descr="https://raw.githubusercontent.com/indranilsinharoy/PyZDDE/master/Doc/Images/logo_text_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315" y="5929508"/>
              <a:ext cx="1702250" cy="534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33537" y="5929508"/>
              <a:ext cx="1577232" cy="534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4147741" y="5929508"/>
              <a:ext cx="2307062" cy="534516"/>
            </a:xfrm>
            <a:prstGeom prst="rect">
              <a:avLst/>
            </a:prstGeom>
          </p:spPr>
        </p:pic>
        <p:pic>
          <p:nvPicPr>
            <p:cNvPr id="11" name="Picture 10"/>
            <p:cNvPicPr>
              <a:picLocks noChangeAspect="1"/>
            </p:cNvPicPr>
            <p:nvPr/>
          </p:nvPicPr>
          <p:blipFill>
            <a:blip r:embed="rId10"/>
            <a:stretch>
              <a:fillRect/>
            </a:stretch>
          </p:blipFill>
          <p:spPr>
            <a:xfrm>
              <a:off x="6691775" y="5929508"/>
              <a:ext cx="2281787" cy="535828"/>
            </a:xfrm>
            <a:prstGeom prst="rect">
              <a:avLst/>
            </a:prstGeom>
          </p:spPr>
        </p:pic>
        <p:pic>
          <p:nvPicPr>
            <p:cNvPr id="23" name="Picture 22"/>
            <p:cNvPicPr>
              <a:picLocks noChangeAspect="1"/>
            </p:cNvPicPr>
            <p:nvPr/>
          </p:nvPicPr>
          <p:blipFill>
            <a:blip r:embed="rId11"/>
            <a:stretch>
              <a:fillRect/>
            </a:stretch>
          </p:blipFill>
          <p:spPr>
            <a:xfrm>
              <a:off x="9070883" y="5842943"/>
              <a:ext cx="1503088" cy="790805"/>
            </a:xfrm>
            <a:prstGeom prst="rect">
              <a:avLst/>
            </a:prstGeom>
          </p:spPr>
        </p:pic>
      </p:grpSp>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31" name="Rectangle 30"/>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sp>
        <p:nvSpPr>
          <p:cNvPr id="32" name="Rectangle 31"/>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3" name="slid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419724" y="6467363"/>
            <a:ext cx="406400" cy="406400"/>
          </a:xfrm>
          <a:prstGeom prst="rect">
            <a:avLst/>
          </a:prstGeom>
        </p:spPr>
      </p:pic>
    </p:spTree>
    <p:extLst>
      <p:ext uri="{BB962C8B-B14F-4D97-AF65-F5344CB8AC3E}">
        <p14:creationId xmlns:p14="http://schemas.microsoft.com/office/powerpoint/2010/main" val="312101331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pic>
        <p:nvPicPr>
          <p:cNvPr id="3" name="slide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03959" y="6394669"/>
            <a:ext cx="406400" cy="406400"/>
          </a:xfrm>
          <a:prstGeom prst="rect">
            <a:avLst/>
          </a:prstGeom>
        </p:spPr>
      </p:pic>
    </p:spTree>
    <p:extLst>
      <p:ext uri="{BB962C8B-B14F-4D97-AF65-F5344CB8AC3E}">
        <p14:creationId xmlns:p14="http://schemas.microsoft.com/office/powerpoint/2010/main" val="243987002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7" name="Group 6"/>
          <p:cNvGrpSpPr/>
          <p:nvPr/>
        </p:nvGrpSpPr>
        <p:grpSpPr>
          <a:xfrm>
            <a:off x="10439400" y="4143375"/>
            <a:ext cx="837089" cy="693182"/>
            <a:chOff x="10448925" y="4143375"/>
            <a:chExt cx="837089" cy="693182"/>
          </a:xfrm>
        </p:grpSpPr>
        <p:sp>
          <p:nvSpPr>
            <p:cNvPr id="3" name="TextBox 2"/>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6" name="Straight Arrow Connector 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caption text 1"/>
          <p:cNvSpPr txBox="1"/>
          <p:nvPr/>
        </p:nvSpPr>
        <p:spPr>
          <a:xfrm>
            <a:off x="922655" y="5177628"/>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 </a:t>
            </a:r>
          </a:p>
        </p:txBody>
      </p:sp>
      <p:sp>
        <p:nvSpPr>
          <p:cNvPr id="43" name="caption text 2"/>
          <p:cNvSpPr txBox="1"/>
          <p:nvPr/>
        </p:nvSpPr>
        <p:spPr>
          <a:xfrm>
            <a:off x="922655" y="5177628"/>
            <a:ext cx="10344785" cy="1015663"/>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 </a:t>
            </a:r>
          </a:p>
        </p:txBody>
      </p:sp>
      <p:sp>
        <p:nvSpPr>
          <p:cNvPr id="44" name="caption text 3"/>
          <p:cNvSpPr txBox="1"/>
          <p:nvPr/>
        </p:nvSpPr>
        <p:spPr>
          <a:xfrm>
            <a:off x="922655" y="5177628"/>
            <a:ext cx="10344785" cy="1631216"/>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An all-in-focus image is synthesized by selectively blending the sharply focused regions across the images in the stack. </a:t>
            </a:r>
          </a:p>
        </p:txBody>
      </p:sp>
      <p:pic>
        <p:nvPicPr>
          <p:cNvPr id="5" name="slide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51256" y="6402444"/>
            <a:ext cx="406400" cy="406400"/>
          </a:xfrm>
          <a:prstGeom prst="rect">
            <a:avLst/>
          </a:prstGeom>
        </p:spPr>
      </p:pic>
    </p:spTree>
    <p:extLst>
      <p:ext uri="{BB962C8B-B14F-4D97-AF65-F5344CB8AC3E}">
        <p14:creationId xmlns:p14="http://schemas.microsoft.com/office/powerpoint/2010/main" val="817815250"/>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853" fill="hold"/>
                                        <p:tgtEl>
                                          <p:spTgt spid="5"/>
                                        </p:tgtEl>
                                      </p:cBhvr>
                                    </p:cmd>
                                  </p:childTnLst>
                                </p:cTn>
                              </p:par>
                              <p:par>
                                <p:cTn id="7" presetID="1" presetClass="entr" presetSubtype="0" fill="hold" grpId="0" nodeType="withEffect">
                                  <p:stCondLst>
                                    <p:cond delay="0"/>
                                  </p:stCondLst>
                                  <p:childTnLst>
                                    <p:set>
                                      <p:cBhvr>
                                        <p:cTn id="8" dur="1" fill="hold">
                                          <p:stCondLst>
                                            <p:cond delay="2499"/>
                                          </p:stCondLst>
                                        </p:cTn>
                                        <p:tgtEl>
                                          <p:spTgt spid="41"/>
                                        </p:tgtEl>
                                        <p:attrNameLst>
                                          <p:attrName>style.visibility</p:attrName>
                                        </p:attrNameLst>
                                      </p:cBhvr>
                                      <p:to>
                                        <p:strVal val="visible"/>
                                      </p:to>
                                    </p:set>
                                  </p:childTnLst>
                                </p:cTn>
                              </p:par>
                              <p:par>
                                <p:cTn id="9" presetID="1" presetClass="exit" presetSubtype="0" fill="hold" grpId="1" nodeType="withEffect">
                                  <p:stCondLst>
                                    <p:cond delay="8000"/>
                                  </p:stCondLst>
                                  <p:childTnLst>
                                    <p:set>
                                      <p:cBhvr>
                                        <p:cTn id="10" dur="1" fill="hold">
                                          <p:stCondLst>
                                            <p:cond delay="9"/>
                                          </p:stCondLst>
                                        </p:cTn>
                                        <p:tgtEl>
                                          <p:spTgt spid="41"/>
                                        </p:tgtEl>
                                        <p:attrNameLst>
                                          <p:attrName>style.visibility</p:attrName>
                                        </p:attrNameLst>
                                      </p:cBhvr>
                                      <p:to>
                                        <p:strVal val="hidden"/>
                                      </p:to>
                                    </p:set>
                                  </p:childTnLst>
                                </p:cTn>
                              </p:par>
                              <p:par>
                                <p:cTn id="11" presetID="1" presetClass="entr" presetSubtype="0" fill="hold" grpId="0" nodeType="withEffect">
                                  <p:stCondLst>
                                    <p:cond delay="8000"/>
                                  </p:stCondLst>
                                  <p:childTnLst>
                                    <p:set>
                                      <p:cBhvr>
                                        <p:cTn id="12" dur="1" fill="hold">
                                          <p:stCondLst>
                                            <p:cond delay="9"/>
                                          </p:stCondLst>
                                        </p:cTn>
                                        <p:tgtEl>
                                          <p:spTgt spid="43"/>
                                        </p:tgtEl>
                                        <p:attrNameLst>
                                          <p:attrName>style.visibility</p:attrName>
                                        </p:attrNameLst>
                                      </p:cBhvr>
                                      <p:to>
                                        <p:strVal val="visible"/>
                                      </p:to>
                                    </p:set>
                                  </p:childTnLst>
                                </p:cTn>
                              </p:par>
                              <p:par>
                                <p:cTn id="13" presetID="1" presetClass="exit" presetSubtype="0" fill="hold" grpId="1" nodeType="withEffect">
                                  <p:stCondLst>
                                    <p:cond delay="14000"/>
                                  </p:stCondLst>
                                  <p:childTnLst>
                                    <p:set>
                                      <p:cBhvr>
                                        <p:cTn id="14" dur="1" fill="hold">
                                          <p:stCondLst>
                                            <p:cond delay="9"/>
                                          </p:stCondLst>
                                        </p:cTn>
                                        <p:tgtEl>
                                          <p:spTgt spid="43"/>
                                        </p:tgtEl>
                                        <p:attrNameLst>
                                          <p:attrName>style.visibility</p:attrName>
                                        </p:attrNameLst>
                                      </p:cBhvr>
                                      <p:to>
                                        <p:strVal val="hidden"/>
                                      </p:to>
                                    </p:set>
                                  </p:childTnLst>
                                </p:cTn>
                              </p:par>
                              <p:par>
                                <p:cTn id="15" presetID="1" presetClass="entr" presetSubtype="0" fill="hold" grpId="0" nodeType="withEffect">
                                  <p:stCondLst>
                                    <p:cond delay="1400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5"/>
                </p:tgtEl>
              </p:cMediaNode>
            </p:audio>
          </p:childTnLst>
        </p:cTn>
      </p:par>
    </p:tnLst>
    <p:bldLst>
      <p:bldP spid="41" grpId="0" animBg="1"/>
      <p:bldP spid="41" grpId="1" animBg="1"/>
      <p:bldP spid="43" grpId="0" animBg="1"/>
      <p:bldP spid="43" grpId="1"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7" name="Sensor_pos_01"/>
          <p:cNvGrpSpPr/>
          <p:nvPr/>
        </p:nvGrpSpPr>
        <p:grpSpPr>
          <a:xfrm>
            <a:off x="923007" y="1343025"/>
            <a:ext cx="10372532" cy="4476810"/>
            <a:chOff x="923007" y="1343025"/>
            <a:chExt cx="10372532"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58450"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8020050" y="5029200"/>
              <a:ext cx="2378728" cy="790635"/>
              <a:chOff x="8020050" y="5029200"/>
              <a:chExt cx="2378728" cy="790635"/>
            </a:xfrm>
          </p:grpSpPr>
          <p:sp>
            <p:nvSpPr>
              <p:cNvPr id="3" name="TextBox 2"/>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6" name="Straight Arrow Connector 45"/>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8087915" y="1777604"/>
              <a:ext cx="88108" cy="133351"/>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8023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098593513"/>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5" name="Sensor_pos_02"/>
          <p:cNvGrpSpPr/>
          <p:nvPr/>
        </p:nvGrpSpPr>
        <p:grpSpPr>
          <a:xfrm>
            <a:off x="923007" y="1343025"/>
            <a:ext cx="10345987" cy="4476810"/>
            <a:chOff x="923007" y="1343025"/>
            <a:chExt cx="10345987" cy="4476810"/>
          </a:xfrm>
        </p:grpSpPr>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29875"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829550" y="5029200"/>
              <a:ext cx="2378728" cy="790635"/>
              <a:chOff x="8020050" y="5029200"/>
              <a:chExt cx="2378728" cy="790635"/>
            </a:xfrm>
          </p:grpSpPr>
          <p:sp>
            <p:nvSpPr>
              <p:cNvPr id="47" name="TextBox 46"/>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8" name="Straight Arrow Connector 47"/>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Left Brace 48"/>
            <p:cNvSpPr/>
            <p:nvPr/>
          </p:nvSpPr>
          <p:spPr>
            <a:xfrm rot="5400000">
              <a:off x="7903988" y="1743695"/>
              <a:ext cx="88108" cy="20116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830344"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50320151"/>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3"/>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4108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5533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7586393" y="1688831"/>
              <a:ext cx="88108" cy="310896"/>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7515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194020389"/>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4"/>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39177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2467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6893862" y="1469375"/>
              <a:ext cx="88108" cy="74980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6813550"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3790330512"/>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2350</TotalTime>
  <Words>1472</Words>
  <Application>Microsoft Office PowerPoint</Application>
  <PresentationFormat>Widescreen</PresentationFormat>
  <Paragraphs>290</Paragraphs>
  <Slides>32</Slides>
  <Notes>25</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Cambria Math</vt:lpstr>
      <vt:lpstr>Euclid</vt:lpstr>
      <vt:lpstr>Segoe UI Light</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191</cp:revision>
  <dcterms:created xsi:type="dcterms:W3CDTF">2016-06-27T07:00:30Z</dcterms:created>
  <dcterms:modified xsi:type="dcterms:W3CDTF">2016-06-30T01:13:14Z</dcterms:modified>
</cp:coreProperties>
</file>